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sldIdLst>
    <p:sldId id="256" r:id="rId2"/>
    <p:sldId id="324" r:id="rId3"/>
    <p:sldId id="357" r:id="rId4"/>
    <p:sldId id="356" r:id="rId5"/>
    <p:sldId id="316" r:id="rId6"/>
    <p:sldId id="358" r:id="rId7"/>
    <p:sldId id="359" r:id="rId8"/>
    <p:sldId id="310" r:id="rId9"/>
    <p:sldId id="360" r:id="rId10"/>
    <p:sldId id="364" r:id="rId11"/>
    <p:sldId id="278" r:id="rId12"/>
    <p:sldId id="363" r:id="rId13"/>
    <p:sldId id="361" r:id="rId14"/>
    <p:sldId id="365" r:id="rId15"/>
    <p:sldId id="362" r:id="rId16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8F9"/>
    <a:srgbClr val="B8EAFA"/>
    <a:srgbClr val="9BDBF6"/>
    <a:srgbClr val="9EC54C"/>
    <a:srgbClr val="4FD1FF"/>
    <a:srgbClr val="578EBA"/>
    <a:srgbClr val="FFFF00"/>
    <a:srgbClr val="17443A"/>
    <a:srgbClr val="FF9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8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46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96E76C6-C4D6-49C2-928A-727922D02F0D}" type="datetimeFigureOut">
              <a:rPr lang="en-NZ" smtClean="0"/>
              <a:t>29/07/2020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D1A94F58-2107-4CCB-84CA-A08C0D530E9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231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directly with clients, advocate to the government, collaborate with other agencies. 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5384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directly with clients, advocate to the government, collaborate with other agencies. 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550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directly with clients, advocate to the government, collaborate with other agencies. 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836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directly with clients, advocate to the government, collaborate with other agencies. 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88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564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679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216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09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120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4F58-2107-4CCB-84CA-A08C0D530E94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876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6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0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5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3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1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926"/>
            <a:ext cx="9144000" cy="6103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518680" cy="15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892" y="67742"/>
            <a:ext cx="4495800" cy="1015663"/>
          </a:xfrm>
          <a:prstGeom prst="rect">
            <a:avLst/>
          </a:prstGeom>
          <a:solidFill>
            <a:srgbClr val="4FD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Homelessness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1333544"/>
            <a:ext cx="7467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Future?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Offering permanent homes to those in temporary accommodation.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HomeGround</a:t>
            </a:r>
            <a:r>
              <a:rPr lang="en-US" sz="2400" dirty="0" smtClean="0"/>
              <a:t> is one solution.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8471"/>
          <a:stretch/>
        </p:blipFill>
        <p:spPr>
          <a:xfrm>
            <a:off x="2538004" y="3660918"/>
            <a:ext cx="5134792" cy="3108946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val="17215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0471" y="89561"/>
            <a:ext cx="448448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</a:t>
            </a:r>
            <a:r>
              <a:rPr lang="en-NZ" sz="3000" b="1" dirty="0">
                <a:latin typeface="Arial" pitchFamily="34" charset="0"/>
                <a:cs typeface="Arial" pitchFamily="34" charset="0"/>
              </a:rPr>
              <a:t>Health</a:t>
            </a:r>
            <a:endParaRPr lang="en-NZ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903" y="1490631"/>
            <a:ext cx="8005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/>
              <a:t>Calder Health Centre is one of the country’s most complex medical practices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Virtual and phone consultations.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Tent and mobile testing stations.</a:t>
            </a:r>
            <a:endParaRPr lang="en-NZ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1479" r="16389" b="23334"/>
          <a:stretch/>
        </p:blipFill>
        <p:spPr>
          <a:xfrm rot="5400000">
            <a:off x="3517093" y="4389588"/>
            <a:ext cx="2454576" cy="2209800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val="2132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06306"/>
            <a:ext cx="8005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/>
              <a:t>Currently running a mobile health unit to reach those people in motels and hotels around the city.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Face to face consultations available once again.</a:t>
            </a:r>
            <a:endParaRPr lang="en-NZ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81" y="4114800"/>
            <a:ext cx="3276600" cy="245745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0" name="TextBox 9"/>
          <p:cNvSpPr txBox="1"/>
          <p:nvPr/>
        </p:nvSpPr>
        <p:spPr>
          <a:xfrm>
            <a:off x="2370168" y="117040"/>
            <a:ext cx="448448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</a:t>
            </a:r>
            <a:r>
              <a:rPr lang="en-NZ" sz="3000" b="1" dirty="0">
                <a:latin typeface="Arial" pitchFamily="34" charset="0"/>
                <a:cs typeface="Arial" pitchFamily="34" charset="0"/>
              </a:rPr>
              <a:t>Health</a:t>
            </a:r>
            <a:endParaRPr lang="en-NZ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7184" y="87909"/>
            <a:ext cx="438963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</a:t>
            </a:r>
            <a:r>
              <a:rPr lang="en-NZ" sz="3000" b="1" dirty="0">
                <a:latin typeface="Arial" pitchFamily="34" charset="0"/>
                <a:cs typeface="Arial" pitchFamily="34" charset="0"/>
              </a:rPr>
              <a:t>Health - Detox</a:t>
            </a:r>
            <a:endParaRPr lang="en-NZ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903" y="1490631"/>
            <a:ext cx="8005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/>
              <a:t>Closed during COVID-19 due to isolation protocol.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Repurposed to allow for social distancing at transitional housing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Now operating again at full capacity.</a:t>
            </a:r>
            <a:endParaRPr lang="en-NZ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4284" y="4495800"/>
            <a:ext cx="719531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Currently based in Avondale, the Mission’s detox has 10 beds – half of Auckland’s availability.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0987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7174" y="86861"/>
            <a:ext cx="4495800" cy="1077218"/>
          </a:xfrm>
          <a:prstGeom prst="rect">
            <a:avLst/>
          </a:prstGeom>
          <a:solidFill>
            <a:srgbClr val="FFFF00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rgbClr val="17443A"/>
                </a:solidFill>
                <a:latin typeface="Arial" pitchFamily="34" charset="0"/>
                <a:cs typeface="Arial" pitchFamily="34" charset="0"/>
              </a:rPr>
              <a:t>New Normal post COVID-19</a:t>
            </a:r>
            <a:endParaRPr lang="en-NZ" sz="3200" b="1" dirty="0">
              <a:solidFill>
                <a:srgbClr val="17443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0088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0574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Hunger: </a:t>
            </a:r>
            <a:r>
              <a:rPr lang="en-US" sz="2400" dirty="0"/>
              <a:t>continuing to support the increased number of people experiencing food insecurity.</a:t>
            </a:r>
          </a:p>
          <a:p>
            <a:endParaRPr lang="en-US" sz="2400" dirty="0"/>
          </a:p>
          <a:p>
            <a:r>
              <a:rPr lang="en-US" sz="2400" b="1" dirty="0"/>
              <a:t>Homelessness: </a:t>
            </a:r>
            <a:r>
              <a:rPr lang="en-US" sz="2400" dirty="0"/>
              <a:t>transition people who are currently in temporary accommodation into permanent homes.</a:t>
            </a:r>
          </a:p>
          <a:p>
            <a:endParaRPr lang="en-US" sz="2400" dirty="0"/>
          </a:p>
          <a:p>
            <a:r>
              <a:rPr lang="en-US" sz="2400" b="1" dirty="0"/>
              <a:t>Health: </a:t>
            </a:r>
            <a:r>
              <a:rPr lang="en-US" sz="2400" dirty="0"/>
              <a:t>provide a mixture of on-site and mobile health services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And take </a:t>
            </a:r>
            <a:r>
              <a:rPr lang="en-US" sz="2400" dirty="0" smtClean="0"/>
              <a:t>learnings </a:t>
            </a:r>
            <a:r>
              <a:rPr lang="en-US" sz="2400" dirty="0" smtClean="0"/>
              <a:t>from our experiences in COVID-19 to improve the Mission and the lives of those people we support. </a:t>
            </a:r>
          </a:p>
          <a:p>
            <a:endParaRPr lang="en-US" sz="2400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27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518680" cy="1509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5440" y="5486400"/>
            <a:ext cx="4953000" cy="923330"/>
          </a:xfrm>
          <a:prstGeom prst="rect">
            <a:avLst/>
          </a:prstGeom>
          <a:solidFill>
            <a:srgbClr val="FFFF00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5400" b="1" dirty="0" smtClean="0">
                <a:solidFill>
                  <a:srgbClr val="17443A"/>
                </a:solidFill>
                <a:latin typeface="Arial" pitchFamily="34" charset="0"/>
                <a:cs typeface="Arial" pitchFamily="34" charset="0"/>
              </a:rPr>
              <a:t>QUESTIONS? </a:t>
            </a:r>
            <a:endParaRPr lang="en-NZ" sz="5400" b="1" dirty="0">
              <a:solidFill>
                <a:srgbClr val="174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240" y="26670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/>
              <a:t>Find out more at </a:t>
            </a:r>
          </a:p>
          <a:p>
            <a:pPr algn="ctr"/>
            <a:r>
              <a:rPr lang="en-US" sz="2400" b="1" dirty="0" smtClean="0"/>
              <a:t>aucklandcitymission.org.nz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40211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solidFill>
            <a:srgbClr val="BFE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2715775"/>
            <a:ext cx="6248400" cy="2400657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>
                <a:latin typeface="Arial" pitchFamily="34" charset="0"/>
                <a:cs typeface="Arial" pitchFamily="34" charset="0"/>
              </a:rPr>
              <a:t>Together we stand with those in desperate need.  </a:t>
            </a:r>
          </a:p>
          <a:p>
            <a:pPr algn="ctr"/>
            <a:r>
              <a:rPr lang="en-NZ" sz="3000" dirty="0" smtClean="0">
                <a:latin typeface="Arial" pitchFamily="34" charset="0"/>
                <a:cs typeface="Arial" pitchFamily="34" charset="0"/>
              </a:rPr>
              <a:t>We provide immediate relief and pathways to enable long-term wellbeing.</a:t>
            </a:r>
            <a:endParaRPr lang="en-NZ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599" y="272475"/>
            <a:ext cx="2743201" cy="584775"/>
          </a:xfrm>
          <a:prstGeom prst="rect">
            <a:avLst/>
          </a:prstGeom>
          <a:solidFill>
            <a:srgbClr val="FFFF00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rgbClr val="17443A"/>
                </a:solidFill>
                <a:latin typeface="Arial" pitchFamily="34" charset="0"/>
                <a:cs typeface="Arial" pitchFamily="34" charset="0"/>
              </a:rPr>
              <a:t>Our Mission</a:t>
            </a:r>
            <a:endParaRPr lang="en-NZ" sz="3200" b="1" dirty="0">
              <a:solidFill>
                <a:srgbClr val="17443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solidFill>
            <a:srgbClr val="BFE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447800" y="2715775"/>
            <a:ext cx="6248400" cy="2400657"/>
          </a:xfrm>
          <a:prstGeom prst="rect">
            <a:avLst/>
          </a:prstGeom>
          <a:solidFill>
            <a:srgbClr val="9EC54C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Together we stand with those in desperate need.  </a:t>
            </a:r>
          </a:p>
          <a:p>
            <a:pPr algn="ctr"/>
            <a:r>
              <a:rPr lang="en-NZ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provide immediate relief and pathways to enable long-term wellbeing.</a:t>
            </a:r>
            <a:endParaRPr lang="en-NZ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388885"/>
            <a:ext cx="4495800" cy="584775"/>
          </a:xfrm>
          <a:prstGeom prst="rect">
            <a:avLst/>
          </a:prstGeom>
          <a:solidFill>
            <a:srgbClr val="FFFF00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rgbClr val="17443A"/>
                </a:solidFill>
                <a:latin typeface="Arial" pitchFamily="34" charset="0"/>
                <a:cs typeface="Arial" pitchFamily="34" charset="0"/>
              </a:rPr>
              <a:t>100 years of Service</a:t>
            </a:r>
            <a:endParaRPr lang="en-NZ" sz="3200" b="1" dirty="0">
              <a:solidFill>
                <a:srgbClr val="17443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10"/>
            <a:ext cx="9144000" cy="4924895"/>
          </a:xfrm>
          <a:prstGeom prst="rect">
            <a:avLst/>
          </a:prstGeom>
          <a:effectLst>
            <a:softEdge rad="112522"/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0" y="140088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2828143"/>
            <a:ext cx="3810000" cy="3323987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>
                <a:latin typeface="Arial" pitchFamily="34" charset="0"/>
                <a:cs typeface="Arial" pitchFamily="34" charset="0"/>
              </a:rPr>
              <a:t>In our 100</a:t>
            </a:r>
            <a:r>
              <a:rPr lang="en-NZ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NZ" sz="3000" dirty="0" smtClean="0">
                <a:latin typeface="Arial" pitchFamily="34" charset="0"/>
                <a:cs typeface="Arial" pitchFamily="34" charset="0"/>
              </a:rPr>
              <a:t> year of service, the Mission now looks to the future with the transformational </a:t>
            </a:r>
            <a:r>
              <a:rPr lang="en-NZ" sz="3000" dirty="0" err="1" smtClean="0">
                <a:latin typeface="Arial" pitchFamily="34" charset="0"/>
                <a:cs typeface="Arial" pitchFamily="34" charset="0"/>
              </a:rPr>
              <a:t>HomeGround</a:t>
            </a:r>
            <a:r>
              <a:rPr lang="en-NZ" sz="3000" dirty="0" smtClean="0">
                <a:latin typeface="Arial" pitchFamily="34" charset="0"/>
                <a:cs typeface="Arial" pitchFamily="34" charset="0"/>
              </a:rPr>
              <a:t> project.</a:t>
            </a:r>
            <a:endParaRPr lang="en-NZ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solidFill>
            <a:srgbClr val="BFE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3676290" y="4577100"/>
            <a:ext cx="2362200" cy="553998"/>
          </a:xfrm>
          <a:prstGeom prst="rect">
            <a:avLst/>
          </a:prstGeom>
          <a:solidFill>
            <a:srgbClr val="9EC54C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Health</a:t>
            </a:r>
            <a:endParaRPr lang="en-NZ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0474" y="56339"/>
            <a:ext cx="5029199" cy="1077218"/>
          </a:xfrm>
          <a:prstGeom prst="rect">
            <a:avLst/>
          </a:prstGeom>
          <a:solidFill>
            <a:srgbClr val="9EC54C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Arial" pitchFamily="34" charset="0"/>
                <a:cs typeface="Arial" pitchFamily="34" charset="0"/>
              </a:rPr>
              <a:t>How the Mission Helps: </a:t>
            </a:r>
          </a:p>
          <a:p>
            <a:pPr algn="ctr"/>
            <a:r>
              <a:rPr lang="en-NZ" sz="3200" b="1" dirty="0" smtClean="0">
                <a:latin typeface="Arial" pitchFamily="34" charset="0"/>
                <a:cs typeface="Arial" pitchFamily="34" charset="0"/>
              </a:rPr>
              <a:t>3 Pillars</a:t>
            </a:r>
            <a:endParaRPr lang="en-NZ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2138788"/>
            <a:ext cx="346638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>
                <a:latin typeface="Arial" pitchFamily="34" charset="0"/>
                <a:cs typeface="Arial" pitchFamily="34" charset="0"/>
              </a:rPr>
              <a:t>Hunger</a:t>
            </a:r>
            <a:endParaRPr lang="en-NZ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357944"/>
            <a:ext cx="3960962" cy="553998"/>
          </a:xfrm>
          <a:prstGeom prst="rect">
            <a:avLst/>
          </a:prstGeom>
          <a:solidFill>
            <a:srgbClr val="4FD1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>
                <a:latin typeface="Arial" pitchFamily="34" charset="0"/>
                <a:cs typeface="Arial" pitchFamily="34" charset="0"/>
              </a:rPr>
              <a:t>Homelessness</a:t>
            </a:r>
            <a:endParaRPr lang="en-NZ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6861"/>
            <a:ext cx="4724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Hunger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598" y="1600200"/>
            <a:ext cx="70866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B</a:t>
            </a:r>
            <a:r>
              <a:rPr lang="en-US" sz="2400" dirty="0" err="1" smtClean="0"/>
              <a:t>efore</a:t>
            </a:r>
            <a:r>
              <a:rPr lang="en-US" sz="2400" dirty="0" smtClean="0"/>
              <a:t> COVID-19? </a:t>
            </a:r>
          </a:p>
          <a:p>
            <a:pPr algn="ctr"/>
            <a:r>
              <a:rPr lang="en-US" sz="2400" dirty="0" smtClean="0"/>
              <a:t>Approximately 10% of New Zealand’s population were experiencing food insecurity.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Now? </a:t>
            </a:r>
          </a:p>
          <a:p>
            <a:pPr algn="ctr"/>
            <a:r>
              <a:rPr lang="en-US" sz="2400" dirty="0" smtClean="0"/>
              <a:t>Approximately 20%.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42998" y="4724400"/>
            <a:ext cx="69342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Food insecurity means not having enough appropriate food. It is the state of being without reliable access to a sufficient quantity of affordable, nutritious food.</a:t>
            </a:r>
          </a:p>
        </p:txBody>
      </p:sp>
    </p:spTree>
    <p:extLst>
      <p:ext uri="{BB962C8B-B14F-4D97-AF65-F5344CB8AC3E}">
        <p14:creationId xmlns:p14="http://schemas.microsoft.com/office/powerpoint/2010/main" val="13615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6861"/>
            <a:ext cx="4724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Hunger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598" y="1600200"/>
            <a:ext cx="7086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B</a:t>
            </a:r>
            <a:r>
              <a:rPr lang="en-US" sz="2400" dirty="0" err="1" smtClean="0"/>
              <a:t>efore</a:t>
            </a:r>
            <a:r>
              <a:rPr lang="en-US" sz="2400" dirty="0" smtClean="0"/>
              <a:t> COVID-19? </a:t>
            </a:r>
            <a:endParaRPr lang="en-US" sz="2400" dirty="0"/>
          </a:p>
          <a:p>
            <a:pPr algn="ctr"/>
            <a:r>
              <a:rPr lang="en-US" sz="2400" dirty="0" smtClean="0"/>
              <a:t>The Mission provided approximately 450 food parcels a week.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Now? </a:t>
            </a:r>
          </a:p>
          <a:p>
            <a:pPr algn="ctr"/>
            <a:r>
              <a:rPr lang="en-US" sz="2400" dirty="0" smtClean="0"/>
              <a:t>Approximately 1,000</a:t>
            </a:r>
          </a:p>
          <a:p>
            <a:pPr algn="ctr"/>
            <a:r>
              <a:rPr lang="en-US" sz="2400" dirty="0" smtClean="0"/>
              <a:t>(and at the height of lockdown 1,246).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4724400"/>
            <a:ext cx="6629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food parcel typically feeds a family of 4 for up to 4 days and includes meat, dairy, fresh fruit and veg, canned food, pasta, rice, tea, coffee and other pantry staples.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08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6861"/>
            <a:ext cx="4724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Hunger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698" y="1676400"/>
            <a:ext cx="70866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Future?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Expect to continue supporting at the same level as the economic impact of COVID-19 continues.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Working with other agencies for long-term solutions.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NZ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95800"/>
            <a:ext cx="2574816" cy="21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0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892" y="67742"/>
            <a:ext cx="4495800" cy="1015663"/>
          </a:xfrm>
          <a:prstGeom prst="rect">
            <a:avLst/>
          </a:prstGeom>
          <a:solidFill>
            <a:srgbClr val="4FD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Homelessness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05557"/>
            <a:ext cx="2514599" cy="272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76298" y="1677642"/>
            <a:ext cx="746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COVID-19 needed to provide somewhere for people experiencing homelessness to ‘self-isolate’.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Accommodation provided for approximately 200 people.</a:t>
            </a:r>
          </a:p>
        </p:txBody>
      </p:sp>
    </p:spTree>
    <p:extLst>
      <p:ext uri="{BB962C8B-B14F-4D97-AF65-F5344CB8AC3E}">
        <p14:creationId xmlns:p14="http://schemas.microsoft.com/office/powerpoint/2010/main" val="16515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892" y="67742"/>
            <a:ext cx="4495800" cy="1015663"/>
          </a:xfrm>
          <a:prstGeom prst="rect">
            <a:avLst/>
          </a:prstGeom>
          <a:solidFill>
            <a:srgbClr val="4FD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latin typeface="Arial" pitchFamily="34" charset="0"/>
                <a:cs typeface="Arial" pitchFamily="34" charset="0"/>
              </a:rPr>
              <a:t>How the Mission helps: Homelessness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0"/>
            <a:ext cx="1828801" cy="135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9" y="191845"/>
            <a:ext cx="2191238" cy="9722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1" y="1205543"/>
            <a:ext cx="914400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1333544"/>
            <a:ext cx="7467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Tenanted people in vacant motels and hotels.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Provided wrap around support and care including daily meal service.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Opened a new transitional housing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in the middle of lockdown.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3581400" cy="238760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214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</TotalTime>
  <Words>580</Words>
  <Application>Microsoft Office PowerPoint</Application>
  <PresentationFormat>On-screen Show (4:3)</PresentationFormat>
  <Paragraphs>112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Douglas</dc:creator>
  <cp:lastModifiedBy>Deb Ward</cp:lastModifiedBy>
  <cp:revision>206</cp:revision>
  <cp:lastPrinted>2018-05-06T19:52:31Z</cp:lastPrinted>
  <dcterms:created xsi:type="dcterms:W3CDTF">2006-08-16T00:00:00Z</dcterms:created>
  <dcterms:modified xsi:type="dcterms:W3CDTF">2020-07-29T10:33:26Z</dcterms:modified>
</cp:coreProperties>
</file>